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492" r:id="rId5"/>
    <p:sldId id="493" r:id="rId6"/>
    <p:sldId id="494" r:id="rId7"/>
    <p:sldId id="495" r:id="rId8"/>
    <p:sldId id="496" r:id="rId9"/>
    <p:sldId id="497" r:id="rId10"/>
    <p:sldId id="265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6" autoAdjust="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1B2D22-72A7-4D0C-BB92-D19B5D8E4BE1}" type="datetime1">
              <a:rPr lang="fr-FR" smtClean="0"/>
              <a:t>29/05/2022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CB800D5-F0A2-4A01-9A9B-8BD255874D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1CEEFB-B3BF-4930-9532-AF4F216488D0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FB0464-F52C-4F62-B2A8-C42021021BF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605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2147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545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84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1481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242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711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897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785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801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 rtlCol="0"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Date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’une coupu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 dirty="0"/>
              <a:t>image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7170" y="3077822"/>
            <a:ext cx="1286905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du texte&#10;&#10;Description générée automatiquement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Espace réservé d’image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 rtlCol="0"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Photo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Graphisme 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’image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25" descr="Gros plan d’un corral&#10;&#10;Description générée automatiquement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25" descr="Gros plan d’un corral&#10;&#10;Description générée automatiquement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sme 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" name="Graphique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Photo</a:t>
            </a:r>
          </a:p>
        </p:txBody>
      </p:sp>
      <p:sp>
        <p:nvSpPr>
          <p:cNvPr id="20" name="Espace réservé d’image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Photo</a:t>
            </a:r>
          </a:p>
        </p:txBody>
      </p:sp>
      <p:sp>
        <p:nvSpPr>
          <p:cNvPr id="21" name="Espace réservé d’image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Photo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 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pic>
        <p:nvPicPr>
          <p:cNvPr id="7" name="Image 6" descr="Une image contenant du texte&#10;&#10;Description générée automatiquement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1479" y="743985"/>
            <a:ext cx="1483234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4" name="Graphisme 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5" name="Espace réservé d’image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27" name="Espace réservé d’image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0" name="Espace réservé d’image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1" name="Espace réservé d’image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 rtlCol="0"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 dirty="0"/>
              <a:t>Ajoutez un texte ici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21468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fr-FR" noProof="0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mont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Espace réservé d’image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29" name="Espace réservé d’image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0" name="Espace réservé d’image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1" name="Espace réservé d’image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2" name="Espace réservé d’image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3" name="Espace réservé d’image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4" name="Espace réservé d’image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5" name="Espace réservé d’image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25" descr="Gros plan d’un corral&#10;&#10;Description générée automatiquement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2323" y="3077822"/>
            <a:ext cx="1254632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2" name="Graphisme 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fld id="{EB71941E-999A-46A6-8647-0420067BF7EA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jp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Une route dégagée avec des fermes et des montagnes isolées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Image 7" descr="Forme de badge avec montagnes et arbr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196055"/>
            <a:ext cx="4809839" cy="783750"/>
          </a:xfrm>
        </p:spPr>
        <p:txBody>
          <a:bodyPr rtlCol="0"/>
          <a:lstStyle/>
          <a:p>
            <a:pPr rtl="0"/>
            <a:r>
              <a:rPr lang="fr-FR" sz="3200" dirty="0"/>
              <a:t>COMPILER DES LIBRAIRIES .DLL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5140934"/>
            <a:ext cx="3249643" cy="379110"/>
          </a:xfrm>
        </p:spPr>
        <p:txBody>
          <a:bodyPr rtlCol="0"/>
          <a:lstStyle/>
          <a:p>
            <a:pPr rtl="0"/>
            <a:r>
              <a:rPr lang="fr-FR" dirty="0"/>
              <a:t>Octobre 2019</a:t>
            </a:r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0" y="3325004"/>
            <a:ext cx="3749040" cy="601121"/>
          </a:xfrm>
        </p:spPr>
        <p:txBody>
          <a:bodyPr rtlCol="0"/>
          <a:lstStyle/>
          <a:p>
            <a:pPr algn="ctr" rtl="0"/>
            <a:r>
              <a:rPr lang="fr-FR" sz="2400" b="1" i="1" cap="none" dirty="0" err="1">
                <a:latin typeface="+mn-lt"/>
              </a:rPr>
              <a:t>Enjoy</a:t>
            </a:r>
            <a:endParaRPr lang="fr-FR" b="1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’image 14" descr="vue des arbres d’en dessous du ciel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 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819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23" y="787690"/>
            <a:ext cx="4342273" cy="3951684"/>
          </a:xfrm>
        </p:spPr>
        <p:txBody>
          <a:bodyPr rtlCol="0"/>
          <a:lstStyle/>
          <a:p>
            <a:pPr rtl="0"/>
            <a:r>
              <a:rPr lang="fr-FR" dirty="0"/>
              <a:t>SOMMAIRE</a:t>
            </a:r>
            <a:br>
              <a:rPr lang="fr-FR" dirty="0"/>
            </a:b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0" name="Graphisme 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116369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8F968D1B-3C9A-F29D-520C-27C878BDCFDA}"/>
              </a:ext>
            </a:extLst>
          </p:cNvPr>
          <p:cNvSpPr txBox="1">
            <a:spLocks/>
          </p:cNvSpPr>
          <p:nvPr/>
        </p:nvSpPr>
        <p:spPr>
          <a:xfrm>
            <a:off x="702312" y="1959265"/>
            <a:ext cx="10784838" cy="39516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plateforme IDE C/C++ </a:t>
            </a:r>
            <a:r>
              <a:rPr lang="fr-FR" sz="2400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CodeBlocks</a:t>
            </a:r>
            <a:endParaRPr lang="fr-FR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Mise à jour des settings du logiciel </a:t>
            </a:r>
            <a:r>
              <a:rPr lang="fr-FR" sz="2400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Codeblocks</a:t>
            </a:r>
            <a:r>
              <a:rPr lang="fr-FR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fr-FR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Création du projet</a:t>
            </a:r>
            <a:endParaRPr lang="fr-FR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Update des syntaxes pour la création d’une dll</a:t>
            </a:r>
            <a:endParaRPr lang="fr-FR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Compilation de la dll</a:t>
            </a:r>
            <a:endParaRPr lang="fr-FR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romanLcPeriod"/>
            </a:pPr>
            <a:r>
              <a:rPr lang="fr-FR" sz="2400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Appel des librairies .dll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Etape 1 | Installation &amp; lancement de la plateforme IDE C/C++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CodeBlocks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sz="28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E0CA049-C1A2-7135-801D-12497A53C490}"/>
              </a:ext>
            </a:extLst>
          </p:cNvPr>
          <p:cNvSpPr txBox="1">
            <a:spLocks/>
          </p:cNvSpPr>
          <p:nvPr/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Wingdings" panose="05000000000000000000" pitchFamily="2" charset="2"/>
              <a:buChar char=""/>
            </a:pPr>
            <a:r>
              <a:rPr lang="fr-FR" sz="2000" dirty="0">
                <a:latin typeface="Rockwell" panose="02060603020205020403" pitchFamily="18" charset="0"/>
              </a:rPr>
              <a:t>Télécharger en local les deux logiciels référencés ci-après:</a:t>
            </a:r>
          </a:p>
          <a:p>
            <a:endParaRPr lang="fr-FR" sz="2000" dirty="0">
              <a:latin typeface="Rockwell" panose="02060603020205020403" pitchFamily="18" charset="0"/>
            </a:endParaRPr>
          </a:p>
          <a:p>
            <a:pPr marL="380990" indent="-380990">
              <a:spcBef>
                <a:spcPts val="3200"/>
              </a:spcBef>
              <a:buFont typeface="Wingdings" panose="05000000000000000000" pitchFamily="2" charset="2"/>
              <a:buChar char="F"/>
            </a:pPr>
            <a:endParaRPr lang="fr-FR" sz="2000" dirty="0">
              <a:latin typeface="Rockwell" panose="02060603020205020403" pitchFamily="18" charset="0"/>
            </a:endParaRPr>
          </a:p>
          <a:p>
            <a:pPr marL="380990" indent="-380990">
              <a:spcBef>
                <a:spcPts val="2400"/>
              </a:spcBef>
              <a:buFont typeface="Wingdings" panose="05000000000000000000" pitchFamily="2" charset="2"/>
              <a:buChar char="F"/>
            </a:pPr>
            <a:r>
              <a:rPr lang="fr-FR" sz="2000" dirty="0">
                <a:latin typeface="Rockwell" panose="02060603020205020403" pitchFamily="18" charset="0"/>
              </a:rPr>
              <a:t>Lancement de l’IDE </a:t>
            </a:r>
            <a:r>
              <a:rPr lang="fr-FR" sz="2000" dirty="0" err="1">
                <a:latin typeface="Rockwell" panose="02060603020205020403" pitchFamily="18" charset="0"/>
              </a:rPr>
              <a:t>CodeBlocks</a:t>
            </a:r>
            <a:r>
              <a:rPr lang="fr-FR" sz="2000" dirty="0">
                <a:latin typeface="Rockwell" panose="02060603020205020403" pitchFamily="18" charset="0"/>
              </a:rPr>
              <a:t> via l’icone codeblocks.exe (à la racine du dossier)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B5FE1F5-770A-703A-1D1B-C43290DF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7676"/>
              </p:ext>
            </p:extLst>
          </p:nvPr>
        </p:nvGraphicFramePr>
        <p:xfrm>
          <a:off x="1424717" y="1866589"/>
          <a:ext cx="9534588" cy="9114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88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411">
                <a:tc>
                  <a:txBody>
                    <a:bodyPr/>
                    <a:lstStyle/>
                    <a:p>
                      <a:r>
                        <a:rPr lang="fr-FR" sz="1600" dirty="0"/>
                        <a:t>Version portable v17.12 du logiciel </a:t>
                      </a:r>
                      <a:r>
                        <a:rPr lang="fr-FR" sz="1600" dirty="0" err="1"/>
                        <a:t>Codeblocks</a:t>
                      </a:r>
                      <a:r>
                        <a:rPr lang="fr-FR" sz="1600" dirty="0"/>
                        <a:t> </a:t>
                      </a: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Version portable du compilateur GCC (32bits) 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r>
                        <a:rPr lang="fr-FR" sz="1300" dirty="0"/>
                        <a:t>Codeblocks_v17.12.7z</a:t>
                      </a:r>
                      <a:endParaRPr lang="fr-FR" sz="16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TDM-GCC-64.7z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FD32089B-8203-19D8-045C-69218D8E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80" y="3628478"/>
            <a:ext cx="7991101" cy="2921356"/>
          </a:xfrm>
          <a:prstGeom prst="rect">
            <a:avLst/>
          </a:prstGeom>
        </p:spPr>
      </p:pic>
      <p:sp>
        <p:nvSpPr>
          <p:cNvPr id="10" name="Bouton d'action : Accueil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98BBD59-09F1-A6ED-8B75-23316B7F057A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Etape 2 | Mise à jour des settings du logiciel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Codeblocks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fr-FR" sz="2800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186EB690-9904-5178-2ABF-C37D618B2C4D}"/>
              </a:ext>
            </a:extLst>
          </p:cNvPr>
          <p:cNvSpPr txBox="1">
            <a:spLocks/>
          </p:cNvSpPr>
          <p:nvPr/>
        </p:nvSpPr>
        <p:spPr>
          <a:xfrm>
            <a:off x="514935" y="1597414"/>
            <a:ext cx="4524949" cy="4656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1600"/>
              </a:spcAft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Aller dans le menu « Settings » de la </a:t>
            </a:r>
            <a:r>
              <a:rPr lang="fr-FR" dirty="0" err="1">
                <a:latin typeface="Rockwell" panose="02060603020205020403" pitchFamily="18" charset="0"/>
              </a:rPr>
              <a:t>toolbar</a:t>
            </a:r>
            <a:r>
              <a:rPr lang="fr-FR" dirty="0">
                <a:latin typeface="Rockwell" panose="02060603020205020403" pitchFamily="18" charset="0"/>
              </a:rPr>
              <a:t> puis sélectionner « Compiler … » …</a:t>
            </a:r>
          </a:p>
          <a:p>
            <a:pPr marL="380990" indent="-380990">
              <a:spcAft>
                <a:spcPts val="1600"/>
              </a:spcAft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Paramétrer l’onglet « </a:t>
            </a:r>
            <a:r>
              <a:rPr lang="fr-FR" dirty="0" err="1">
                <a:latin typeface="Rockwell" panose="02060603020205020403" pitchFamily="18" charset="0"/>
              </a:rPr>
              <a:t>Toolchain</a:t>
            </a:r>
            <a:r>
              <a:rPr lang="fr-FR" dirty="0">
                <a:latin typeface="Rockwell" panose="02060603020205020403" pitchFamily="18" charset="0"/>
              </a:rPr>
              <a:t> </a:t>
            </a:r>
            <a:r>
              <a:rPr lang="fr-FR" dirty="0" err="1">
                <a:latin typeface="Rockwell" panose="02060603020205020403" pitchFamily="18" charset="0"/>
              </a:rPr>
              <a:t>executables</a:t>
            </a:r>
            <a:r>
              <a:rPr lang="fr-FR" dirty="0">
                <a:latin typeface="Rockwell" panose="02060603020205020403" pitchFamily="18" charset="0"/>
              </a:rPr>
              <a:t> » conformément à l’exemple ci-contre …</a:t>
            </a:r>
          </a:p>
          <a:p>
            <a:pPr>
              <a:spcAft>
                <a:spcPts val="1600"/>
              </a:spcAft>
            </a:pPr>
            <a:r>
              <a:rPr lang="fr-FR" sz="1467" i="1" dirty="0">
                <a:solidFill>
                  <a:srgbClr val="C00000"/>
                </a:solidFill>
                <a:latin typeface="Rockwell" panose="02060603020205020403" pitchFamily="18" charset="0"/>
              </a:rPr>
              <a:t>/!\ Nota: l’installation directory devra bien entendu pointer sur votre compilateur TDM-GCC-64 préalablement copié - cf. étape précédente (exemple donné ici en cohérence avec mon environnement)</a:t>
            </a:r>
            <a:endParaRPr lang="fr-FR" dirty="0">
              <a:latin typeface="Rockwell" panose="02060603020205020403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64DEF0-98FF-D21C-F5F8-C383767B9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17"/>
          <a:stretch/>
        </p:blipFill>
        <p:spPr>
          <a:xfrm>
            <a:off x="5664300" y="1500924"/>
            <a:ext cx="6144683" cy="12560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32898B-EF67-4081-AD3C-2477A043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01" y="2896829"/>
            <a:ext cx="4944201" cy="3357252"/>
          </a:xfrm>
          <a:prstGeom prst="rect">
            <a:avLst/>
          </a:prstGeom>
        </p:spPr>
      </p:pic>
      <p:sp>
        <p:nvSpPr>
          <p:cNvPr id="13" name="Bouton d'action : Accueil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7E9BCA6-2E86-3E10-61D8-F46B65291B0E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04681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Etape 3 | Création du projet (1/2) </a:t>
            </a:r>
            <a:endParaRPr lang="fr-FR" sz="28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879EE997-7360-4139-56FB-D5C2569603C7}"/>
              </a:ext>
            </a:extLst>
          </p:cNvPr>
          <p:cNvSpPr txBox="1">
            <a:spLocks/>
          </p:cNvSpPr>
          <p:nvPr/>
        </p:nvSpPr>
        <p:spPr>
          <a:xfrm>
            <a:off x="1295402" y="1509185"/>
            <a:ext cx="4331245" cy="4656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Définir un projet .dll via la combinaison File/New/</a:t>
            </a:r>
            <a:r>
              <a:rPr lang="fr-FR" dirty="0" err="1">
                <a:latin typeface="Rockwell" panose="02060603020205020403" pitchFamily="18" charset="0"/>
              </a:rPr>
              <a:t>project</a:t>
            </a:r>
            <a:r>
              <a:rPr lang="fr-FR" dirty="0">
                <a:latin typeface="Rockwell" panose="02060603020205020403" pitchFamily="18" charset="0"/>
              </a:rPr>
              <a:t> …</a:t>
            </a: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Puis sélectionner l’option Dynamic Link Library …</a:t>
            </a:r>
          </a:p>
          <a:p>
            <a:endParaRPr lang="fr-FR" dirty="0">
              <a:latin typeface="Rockwell" panose="02060603020205020403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D13725-E7D7-F80E-3A2C-B4DCEC0C2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78204"/>
          <a:stretch/>
        </p:blipFill>
        <p:spPr>
          <a:xfrm>
            <a:off x="7440149" y="1348613"/>
            <a:ext cx="3840427" cy="9227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01DAA74-A232-B35F-73F8-53DEED38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46" y="2325821"/>
            <a:ext cx="5545301" cy="38878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D980C3-72A1-A07B-DF04-234B62E9F075}"/>
              </a:ext>
            </a:extLst>
          </p:cNvPr>
          <p:cNvSpPr/>
          <p:nvPr/>
        </p:nvSpPr>
        <p:spPr>
          <a:xfrm>
            <a:off x="7728181" y="3055186"/>
            <a:ext cx="672075" cy="48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6E7617-2483-AEE9-2E96-2D3F7F80ACD0}"/>
              </a:ext>
            </a:extLst>
          </p:cNvPr>
          <p:cNvCxnSpPr/>
          <p:nvPr/>
        </p:nvCxnSpPr>
        <p:spPr>
          <a:xfrm>
            <a:off x="2932999" y="3236979"/>
            <a:ext cx="4795183" cy="192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uton d'action : Accueil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ACBF639-2CB8-0CE7-CCE8-764AA3503FF4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9484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Etape 3 | Création du projet (2/2) </a:t>
            </a:r>
            <a:endParaRPr lang="fr-FR" sz="2800" dirty="0"/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AC678533-92CB-BBD3-707F-4EF72376EAAD}"/>
              </a:ext>
            </a:extLst>
          </p:cNvPr>
          <p:cNvSpPr txBox="1">
            <a:spLocks/>
          </p:cNvSpPr>
          <p:nvPr/>
        </p:nvSpPr>
        <p:spPr>
          <a:xfrm>
            <a:off x="591110" y="1509184"/>
            <a:ext cx="6464997" cy="4656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Après avoir cliqué sur Go, puis Next, définir le « Project </a:t>
            </a:r>
            <a:r>
              <a:rPr lang="fr-FR" dirty="0" err="1">
                <a:latin typeface="Rockwell" panose="02060603020205020403" pitchFamily="18" charset="0"/>
              </a:rPr>
              <a:t>title</a:t>
            </a:r>
            <a:r>
              <a:rPr lang="fr-FR" dirty="0">
                <a:latin typeface="Rockwell" panose="02060603020205020403" pitchFamily="18" charset="0"/>
              </a:rPr>
              <a:t> » et le « répertoire de travail » …</a:t>
            </a:r>
          </a:p>
          <a:p>
            <a:pPr>
              <a:spcBef>
                <a:spcPts val="800"/>
              </a:spcBef>
              <a:spcAft>
                <a:spcPts val="1600"/>
              </a:spcAft>
            </a:pPr>
            <a:r>
              <a:rPr lang="fr-FR" sz="1467" i="1" dirty="0">
                <a:solidFill>
                  <a:srgbClr val="C00000"/>
                </a:solidFill>
                <a:latin typeface="Rockwell" panose="02060603020205020403" pitchFamily="18" charset="0"/>
              </a:rPr>
              <a:t>/!\ Nota: les 2 derniers champs sont automatiquement mis à jour</a:t>
            </a: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Puis cliquer sur Next pour accéder au menu suivant (compiler et configurations) à définir comme dans l’exemple ci-contre … ( </a:t>
            </a:r>
          </a:p>
          <a:p>
            <a:pPr>
              <a:spcBef>
                <a:spcPts val="800"/>
              </a:spcBef>
            </a:pPr>
            <a:r>
              <a:rPr lang="fr-FR" sz="1467" i="1" dirty="0">
                <a:solidFill>
                  <a:srgbClr val="C00000"/>
                </a:solidFill>
                <a:latin typeface="Rockwell" panose="02060603020205020403" pitchFamily="18" charset="0"/>
              </a:rPr>
              <a:t>/!\ Nota: sélectionner a minima l’option « Release » (indispensable à la compilation de la dll)</a:t>
            </a: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Cliquer sur finish pour lancer la création du </a:t>
            </a:r>
            <a:r>
              <a:rPr lang="fr-FR" dirty="0">
                <a:latin typeface="Rockwell" panose="02060603020205020403" pitchFamily="18" charset="0"/>
                <a:sym typeface="Wingdings" panose="05000000000000000000" pitchFamily="2" charset="2"/>
              </a:rPr>
              <a:t>dossier de travail et de l’arborescence dans le logiciel </a:t>
            </a:r>
            <a:r>
              <a:rPr lang="fr-FR" dirty="0" err="1">
                <a:latin typeface="Rockwell" panose="02060603020205020403" pitchFamily="18" charset="0"/>
                <a:sym typeface="Wingdings" panose="05000000000000000000" pitchFamily="2" charset="2"/>
              </a:rPr>
              <a:t>Codeblocks</a:t>
            </a:r>
            <a:endParaRPr lang="fr-FR" dirty="0">
              <a:latin typeface="Rockwell" panose="02060603020205020403" pitchFamily="18" charset="0"/>
            </a:endParaRPr>
          </a:p>
          <a:p>
            <a:endParaRPr lang="fr-FR" dirty="0">
              <a:latin typeface="Rockwell" panose="02060603020205020403" pitchFamily="18" charset="0"/>
            </a:endParaRPr>
          </a:p>
          <a:p>
            <a:endParaRPr lang="fr-FR" dirty="0">
              <a:latin typeface="Rockwell" panose="02060603020205020403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03A40A-810E-C9AC-E8EA-39E9A3FD5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1"/>
          <a:stretch/>
        </p:blipFill>
        <p:spPr>
          <a:xfrm>
            <a:off x="7782257" y="1124744"/>
            <a:ext cx="3818633" cy="205453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CED8C32-1660-9C0F-CEC8-336AA5B5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1" y="3332990"/>
            <a:ext cx="4064729" cy="2924532"/>
          </a:xfrm>
          <a:prstGeom prst="rect">
            <a:avLst/>
          </a:prstGeom>
        </p:spPr>
      </p:pic>
      <p:sp>
        <p:nvSpPr>
          <p:cNvPr id="16" name="Bouton d'action : Accueil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717670E-EB6D-45AD-FA87-F1BD49C77792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96286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1.4. Etape 4 | Update des syntaxes pour la création d’une dll</a:t>
            </a:r>
            <a:endParaRPr lang="fr-FR" sz="2800" dirty="0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3EBF2B2F-0072-804D-5F68-DB55508D8318}"/>
              </a:ext>
            </a:extLst>
          </p:cNvPr>
          <p:cNvSpPr txBox="1">
            <a:spLocks/>
          </p:cNvSpPr>
          <p:nvPr/>
        </p:nvSpPr>
        <p:spPr>
          <a:xfrm>
            <a:off x="426379" y="1485900"/>
            <a:ext cx="11339242" cy="4992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Remplacer respectivement l’intégralité des fichiers main.cpp et </a:t>
            </a:r>
            <a:r>
              <a:rPr lang="fr-FR" dirty="0" err="1">
                <a:latin typeface="Rockwell" panose="02060603020205020403" pitchFamily="18" charset="0"/>
              </a:rPr>
              <a:t>main.h</a:t>
            </a:r>
            <a:r>
              <a:rPr lang="fr-FR" dirty="0">
                <a:latin typeface="Rockwell" panose="02060603020205020403" pitchFamily="18" charset="0"/>
              </a:rPr>
              <a:t> créés par défaut par la totalité du contenu des fichiers </a:t>
            </a:r>
            <a:r>
              <a:rPr lang="fr-FR" dirty="0" err="1">
                <a:latin typeface="Rockwell" panose="02060603020205020403" pitchFamily="18" charset="0"/>
              </a:rPr>
              <a:t>templates</a:t>
            </a:r>
            <a:r>
              <a:rPr lang="fr-FR" dirty="0">
                <a:latin typeface="Rockwell" panose="02060603020205020403" pitchFamily="18" charset="0"/>
              </a:rPr>
              <a:t> équivalents disponibles ci-joint:</a:t>
            </a:r>
          </a:p>
          <a:p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Procédure d’ajout d’une nouvelle fonction à la libraire …</a:t>
            </a:r>
          </a:p>
          <a:p>
            <a:pPr lvl="1">
              <a:spcBef>
                <a:spcPts val="0"/>
              </a:spcBef>
            </a:pPr>
            <a:r>
              <a:rPr lang="fr-FR" b="1" u="sng" dirty="0">
                <a:latin typeface="Rockwell" panose="02060603020205020403" pitchFamily="18" charset="0"/>
              </a:rPr>
              <a:t>Dans le fichier main.cpp: </a:t>
            </a:r>
            <a:r>
              <a:rPr lang="fr-FR" dirty="0">
                <a:latin typeface="Rockwell" panose="02060603020205020403" pitchFamily="18" charset="0"/>
              </a:rPr>
              <a:t>dupliquer le bloc type (cf. ci-après) puis coder la fonction souhaitée, sans oublier de la renommer.</a:t>
            </a:r>
          </a:p>
          <a:p>
            <a:pPr lvl="1">
              <a:spcBef>
                <a:spcPts val="0"/>
              </a:spcBef>
            </a:pPr>
            <a:endParaRPr lang="fr-FR" dirty="0">
              <a:latin typeface="Rockwell" panose="02060603020205020403" pitchFamily="18" charset="0"/>
            </a:endParaRPr>
          </a:p>
          <a:p>
            <a:pPr lvl="1">
              <a:spcBef>
                <a:spcPts val="0"/>
              </a:spcBef>
            </a:pPr>
            <a:endParaRPr lang="fr-FR" dirty="0">
              <a:latin typeface="Rockwell" panose="02060603020205020403" pitchFamily="18" charset="0"/>
            </a:endParaRPr>
          </a:p>
          <a:p>
            <a:pPr lvl="1">
              <a:spcBef>
                <a:spcPts val="0"/>
              </a:spcBef>
            </a:pPr>
            <a:endParaRPr lang="fr-FR" dirty="0">
              <a:latin typeface="Rockwell" panose="02060603020205020403" pitchFamily="18" charset="0"/>
            </a:endParaRPr>
          </a:p>
          <a:p>
            <a:pPr lvl="1">
              <a:spcBef>
                <a:spcPts val="0"/>
              </a:spcBef>
            </a:pPr>
            <a:endParaRPr lang="fr-FR" dirty="0">
              <a:latin typeface="Rockwell" panose="02060603020205020403" pitchFamily="18" charset="0"/>
            </a:endParaRPr>
          </a:p>
          <a:p>
            <a:pPr lvl="1">
              <a:spcBef>
                <a:spcPts val="0"/>
              </a:spcBef>
            </a:pPr>
            <a:r>
              <a:rPr lang="fr-FR" b="1" u="sng" dirty="0">
                <a:latin typeface="Rockwell" panose="02060603020205020403" pitchFamily="18" charset="0"/>
              </a:rPr>
              <a:t>Dans le fichier </a:t>
            </a:r>
            <a:r>
              <a:rPr lang="fr-FR" b="1" u="sng" dirty="0" err="1">
                <a:latin typeface="Rockwell" panose="02060603020205020403" pitchFamily="18" charset="0"/>
              </a:rPr>
              <a:t>main.h</a:t>
            </a:r>
            <a:r>
              <a:rPr lang="fr-FR" b="1" u="sng" dirty="0">
                <a:latin typeface="Rockwell" panose="02060603020205020403" pitchFamily="18" charset="0"/>
              </a:rPr>
              <a:t>:</a:t>
            </a:r>
            <a:r>
              <a:rPr lang="fr-FR" dirty="0">
                <a:latin typeface="Rockwell" panose="02060603020205020403" pitchFamily="18" charset="0"/>
              </a:rPr>
              <a:t> compléter en y insérant la nouvelle fonction préalablement définie dans le fichier main.cpp à l’instar des fonctions exemples proposées (cf. lignes 21 et 22).</a:t>
            </a: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Compilation de la dll en allant dans </a:t>
            </a:r>
            <a:r>
              <a:rPr lang="fr-FR" dirty="0" err="1">
                <a:latin typeface="Rockwell" panose="02060603020205020403" pitchFamily="18" charset="0"/>
              </a:rPr>
              <a:t>Build</a:t>
            </a:r>
            <a:r>
              <a:rPr lang="fr-FR" dirty="0">
                <a:latin typeface="Rockwell" panose="02060603020205020403" pitchFamily="18" charset="0"/>
              </a:rPr>
              <a:t>/</a:t>
            </a:r>
            <a:r>
              <a:rPr lang="fr-FR" dirty="0" err="1">
                <a:latin typeface="Rockwell" panose="02060603020205020403" pitchFamily="18" charset="0"/>
              </a:rPr>
              <a:t>Build</a:t>
            </a:r>
            <a:r>
              <a:rPr lang="fr-FR" dirty="0">
                <a:latin typeface="Rockwell" panose="02060603020205020403" pitchFamily="18" charset="0"/>
              </a:rPr>
              <a:t> (ou raccourci ctrl+F9)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91A9473B-D434-2B88-C626-38D41EB21E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9855"/>
              </p:ext>
            </p:extLst>
          </p:nvPr>
        </p:nvGraphicFramePr>
        <p:xfrm>
          <a:off x="4406537" y="2261328"/>
          <a:ext cx="1219200" cy="105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914400" imgH="792360" progId="Package">
                  <p:embed/>
                </p:oleObj>
              </mc:Choice>
              <mc:Fallback>
                <p:oleObj name="Objet d’environnement du Gestionnaire de liaisons" showAsIcon="1" r:id="rId3" imgW="914400" imgH="792360" progId="Package">
                  <p:embed/>
                  <p:pic>
                    <p:nvPicPr>
                      <p:cNvPr id="7" name="Obje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6537" y="2261328"/>
                        <a:ext cx="1219200" cy="105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D30C67C-472D-1109-49E7-93B5176E4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80756"/>
              </p:ext>
            </p:extLst>
          </p:nvPr>
        </p:nvGraphicFramePr>
        <p:xfrm>
          <a:off x="6779803" y="2261328"/>
          <a:ext cx="1219200" cy="105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5" imgW="914400" imgH="792360" progId="Package">
                  <p:embed/>
                </p:oleObj>
              </mc:Choice>
              <mc:Fallback>
                <p:oleObj name="Objet d’environnement du Gestionnaire de liaisons" showAsIcon="1" r:id="rId5" imgW="914400" imgH="792360" progId="Package">
                  <p:embed/>
                  <p:pic>
                    <p:nvPicPr>
                      <p:cNvPr id="8" name="Obje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9803" y="2261328"/>
                        <a:ext cx="1219200" cy="105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D69AAF4-9084-9E8F-AC42-E09E197DB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03" y="3704022"/>
            <a:ext cx="3869333" cy="1055931"/>
          </a:xfrm>
          <a:prstGeom prst="rect">
            <a:avLst/>
          </a:prstGeom>
        </p:spPr>
      </p:pic>
      <p:sp>
        <p:nvSpPr>
          <p:cNvPr id="7" name="Bouton d'action : Accueil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A4C1510-0172-2788-0790-09E3A81521D7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25580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1.5. Etape 5 | Compilation de la dll</a:t>
            </a:r>
            <a:endParaRPr lang="fr-FR" sz="2800" dirty="0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6C54774B-F145-DEEA-5BFB-B01A18CE83F5}"/>
              </a:ext>
            </a:extLst>
          </p:cNvPr>
          <p:cNvSpPr txBox="1">
            <a:spLocks/>
          </p:cNvSpPr>
          <p:nvPr/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Sélectionner « Release » dans le menu « </a:t>
            </a:r>
            <a:r>
              <a:rPr lang="fr-FR" dirty="0" err="1">
                <a:latin typeface="Rockwell" panose="02060603020205020403" pitchFamily="18" charset="0"/>
              </a:rPr>
              <a:t>Build</a:t>
            </a:r>
            <a:r>
              <a:rPr lang="fr-FR" dirty="0">
                <a:latin typeface="Rockwell" panose="02060603020205020403" pitchFamily="18" charset="0"/>
              </a:rPr>
              <a:t> Target » (cf. zone encadrée en rouge ci-dessous) :</a:t>
            </a: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r>
              <a:rPr lang="fr-FR" dirty="0">
                <a:latin typeface="Rockwell" panose="02060603020205020403" pitchFamily="18" charset="0"/>
              </a:rPr>
              <a:t>Après avoir sélectionner le fichier main.cpp dans l’arborescence projet, lancer la compilation de la dll en allant dans </a:t>
            </a:r>
            <a:r>
              <a:rPr lang="fr-FR" dirty="0" err="1">
                <a:latin typeface="Rockwell" panose="02060603020205020403" pitchFamily="18" charset="0"/>
              </a:rPr>
              <a:t>Build</a:t>
            </a:r>
            <a:r>
              <a:rPr lang="fr-FR" dirty="0">
                <a:latin typeface="Rockwell" panose="02060603020205020403" pitchFamily="18" charset="0"/>
              </a:rPr>
              <a:t>/</a:t>
            </a:r>
            <a:r>
              <a:rPr lang="fr-FR" dirty="0" err="1">
                <a:latin typeface="Rockwell" panose="02060603020205020403" pitchFamily="18" charset="0"/>
              </a:rPr>
              <a:t>Build</a:t>
            </a:r>
            <a:r>
              <a:rPr lang="fr-FR" dirty="0">
                <a:latin typeface="Rockwell" panose="02060603020205020403" pitchFamily="18" charset="0"/>
              </a:rPr>
              <a:t> (ou raccourci ctrl+F9)</a:t>
            </a:r>
          </a:p>
          <a:p>
            <a:pPr marL="287993" lvl="3" indent="0">
              <a:buFont typeface="Arial" panose="020B0604020202020204" pitchFamily="34" charset="0"/>
              <a:buNone/>
            </a:pPr>
            <a:r>
              <a:rPr lang="fr-FR" dirty="0">
                <a:latin typeface="Rockwell" panose="02060603020205020403" pitchFamily="18" charset="0"/>
                <a:sym typeface="Wingdings" panose="05000000000000000000" pitchFamily="2" charset="2"/>
              </a:rPr>
              <a:t>	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sym typeface="Wingdings" panose="05000000000000000000" pitchFamily="2" charset="2"/>
              </a:rPr>
              <a:t> La dll sera stockée sous bin/Release dans le répertoire de travail défini lors de l’étape 3.2</a:t>
            </a:r>
            <a:endParaRPr lang="fr-F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  <a:p>
            <a:pPr marL="380990" indent="-380990">
              <a:buFont typeface="Wingdings" panose="05000000000000000000" pitchFamily="2" charset="2"/>
              <a:buChar char="F"/>
            </a:pPr>
            <a:endParaRPr lang="fr-FR" dirty="0">
              <a:latin typeface="Rockwell" panose="020606030202050204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E58291C-0F61-F79C-188F-517F05E9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84" y="1946813"/>
            <a:ext cx="5088565" cy="2351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E0575-E16E-B2FF-FEBC-B5D1E05BD45B}"/>
              </a:ext>
            </a:extLst>
          </p:cNvPr>
          <p:cNvSpPr/>
          <p:nvPr/>
        </p:nvSpPr>
        <p:spPr>
          <a:xfrm>
            <a:off x="6960096" y="2372883"/>
            <a:ext cx="1248139" cy="19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Bouton d'action : Accueil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31A2B33-07AE-370C-9065-C1C69F0F133F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79720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35" y="379267"/>
            <a:ext cx="11143665" cy="811119"/>
          </a:xfrm>
        </p:spPr>
        <p:txBody>
          <a:bodyPr rtlCol="0"/>
          <a:lstStyle/>
          <a:p>
            <a:pPr rtl="0"/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1.6. Etape 6 | Appel des librairies .dll</a:t>
            </a:r>
            <a:endParaRPr lang="fr-FR" sz="2800" dirty="0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F1B74C64-D36B-8817-2EE9-038316369959}"/>
              </a:ext>
            </a:extLst>
          </p:cNvPr>
          <p:cNvSpPr txBox="1">
            <a:spLocks/>
          </p:cNvSpPr>
          <p:nvPr/>
        </p:nvSpPr>
        <p:spPr>
          <a:xfrm>
            <a:off x="406400" y="937685"/>
            <a:ext cx="9817101" cy="5755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ockwell" panose="02060603020205020403" pitchFamily="18" charset="0"/>
              </a:rPr>
              <a:t>En environnement Python …</a:t>
            </a:r>
          </a:p>
          <a:p>
            <a:pPr lvl="1">
              <a:spcBef>
                <a:spcPts val="0"/>
              </a:spcBef>
            </a:pPr>
            <a:r>
              <a:rPr lang="fr-FR" sz="1800" dirty="0">
                <a:latin typeface="Rockwell" panose="02060603020205020403" pitchFamily="18" charset="0"/>
              </a:rPr>
              <a:t>En PJ ci-contre, un exemple des quelques lignes de codes à intégrer pour charger &amp; appeler les fonctions d’une librairie dll (à réadapter) :</a:t>
            </a:r>
          </a:p>
          <a:p>
            <a:pPr lvl="1">
              <a:spcBef>
                <a:spcPts val="400"/>
              </a:spcBef>
            </a:pPr>
            <a:r>
              <a:rPr lang="fr-FR" sz="1800" i="1" dirty="0">
                <a:solidFill>
                  <a:srgbClr val="C00000"/>
                </a:solidFill>
                <a:latin typeface="Rockwell" panose="02060603020205020403" pitchFamily="18" charset="0"/>
              </a:rPr>
              <a:t>/!\ Nota WARNING: le compilateur C/C++ étant en 32bits, cela contraint à l’utilisation d’une version python 32bits (tests effectuées sur la v2.7, sans doute des révisions à prévoir si passage sur une v3.xx)</a:t>
            </a:r>
          </a:p>
          <a:p>
            <a:pPr marL="457200" lvl="1" indent="0">
              <a:spcBef>
                <a:spcPts val="0"/>
              </a:spcBef>
              <a:buNone/>
            </a:pPr>
            <a:endParaRPr lang="fr-FR" sz="2000" dirty="0">
              <a:latin typeface="Rockwell" panose="02060603020205020403" pitchFamily="18" charset="0"/>
            </a:endParaRPr>
          </a:p>
          <a:p>
            <a:r>
              <a:rPr lang="fr-FR" dirty="0">
                <a:latin typeface="Rockwell" panose="02060603020205020403" pitchFamily="18" charset="0"/>
              </a:rPr>
              <a:t>Sous Matlab (tests effectués en R2013b) …</a:t>
            </a:r>
          </a:p>
          <a:p>
            <a:pPr marL="761992" lvl="2" indent="-304792">
              <a:spcBef>
                <a:spcPts val="0"/>
              </a:spcBef>
              <a:buFont typeface="+mj-lt"/>
              <a:buAutoNum type="alphaLcPeriod"/>
            </a:pPr>
            <a:r>
              <a:rPr lang="fr-FR" sz="1800" dirty="0">
                <a:latin typeface="Rockwell" panose="02060603020205020403" pitchFamily="18" charset="0"/>
              </a:rPr>
              <a:t>Copier le fichier </a:t>
            </a:r>
            <a:r>
              <a:rPr lang="fr-FR" sz="1800" dirty="0" err="1">
                <a:latin typeface="Rockwell" panose="02060603020205020403" pitchFamily="18" charset="0"/>
              </a:rPr>
              <a:t>main.h</a:t>
            </a:r>
            <a:r>
              <a:rPr lang="fr-FR" sz="1800" dirty="0">
                <a:latin typeface="Rockwell" panose="02060603020205020403" pitchFamily="18" charset="0"/>
              </a:rPr>
              <a:t> source dans le même dossier que la dll associée</a:t>
            </a:r>
          </a:p>
          <a:p>
            <a:pPr marL="761992" lvl="2" indent="-304792">
              <a:spcBef>
                <a:spcPts val="0"/>
              </a:spcBef>
              <a:buFont typeface="+mj-lt"/>
              <a:buAutoNum type="alphaLcPeriod"/>
            </a:pPr>
            <a:r>
              <a:rPr lang="fr-FR" sz="1800" dirty="0">
                <a:latin typeface="Rockwell" panose="02060603020205020403" pitchFamily="18" charset="0"/>
              </a:rPr>
              <a:t>Ouvrir le dossier de travail dans l’interface Matlab</a:t>
            </a:r>
          </a:p>
          <a:p>
            <a:pPr marL="761992" lvl="2" indent="-304792">
              <a:spcBef>
                <a:spcPts val="0"/>
              </a:spcBef>
              <a:buFont typeface="+mj-lt"/>
              <a:buAutoNum type="alphaLcPeriod"/>
            </a:pPr>
            <a:r>
              <a:rPr lang="fr-FR" sz="1800" dirty="0">
                <a:latin typeface="Rockwell" panose="02060603020205020403" pitchFamily="18" charset="0"/>
              </a:rPr>
              <a:t>Taper la commande </a:t>
            </a:r>
            <a:r>
              <a:rPr lang="fr-FR" sz="1800" dirty="0" err="1">
                <a:latin typeface="Rockwell" panose="02060603020205020403" pitchFamily="18" charset="0"/>
              </a:rPr>
              <a:t>mex</a:t>
            </a:r>
            <a:r>
              <a:rPr lang="fr-FR" sz="1800" dirty="0">
                <a:latin typeface="Rockwell" panose="02060603020205020403" pitchFamily="18" charset="0"/>
              </a:rPr>
              <a:t> -setup pour définir le compilateur C++ compatible de votre version </a:t>
            </a:r>
            <a:r>
              <a:rPr lang="fr-FR" sz="1800" dirty="0" err="1">
                <a:latin typeface="Rockwell" panose="02060603020205020403" pitchFamily="18" charset="0"/>
              </a:rPr>
              <a:t>matlab</a:t>
            </a:r>
            <a:endParaRPr lang="fr-FR" sz="1800" dirty="0">
              <a:latin typeface="Rockwell" panose="02060603020205020403" pitchFamily="18" charset="0"/>
            </a:endParaRPr>
          </a:p>
          <a:p>
            <a:pPr marL="761992" lvl="2" indent="-304792">
              <a:spcBef>
                <a:spcPts val="0"/>
              </a:spcBef>
              <a:buFont typeface="+mj-lt"/>
              <a:buAutoNum type="alphaLcPeriod"/>
            </a:pPr>
            <a:r>
              <a:rPr lang="fr-FR" sz="1800" dirty="0">
                <a:latin typeface="Rockwell" panose="02060603020205020403" pitchFamily="18" charset="0"/>
              </a:rPr>
              <a:t>Rentrer la succession des commandes suivantes:</a:t>
            </a:r>
          </a:p>
          <a:p>
            <a:pPr marL="877789" lvl="3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800" dirty="0">
                <a:latin typeface="Rockwell" panose="02060603020205020403" pitchFamily="18" charset="0"/>
              </a:rPr>
              <a:t> « </a:t>
            </a:r>
            <a:r>
              <a:rPr lang="fr-FR" sz="1800" dirty="0" err="1">
                <a:latin typeface="Rockwell" panose="02060603020205020403" pitchFamily="18" charset="0"/>
              </a:rPr>
              <a:t>loadlibrary</a:t>
            </a:r>
            <a:r>
              <a:rPr lang="fr-FR" sz="1800" dirty="0">
                <a:latin typeface="Rockwell" panose="02060603020205020403" pitchFamily="18" charset="0"/>
              </a:rPr>
              <a:t> XXXX.dll </a:t>
            </a:r>
            <a:r>
              <a:rPr lang="fr-FR" sz="1800" dirty="0" err="1">
                <a:latin typeface="Rockwell" panose="02060603020205020403" pitchFamily="18" charset="0"/>
              </a:rPr>
              <a:t>main.h</a:t>
            </a:r>
            <a:r>
              <a:rPr lang="fr-FR" sz="1800" dirty="0">
                <a:latin typeface="Rockwell" panose="02060603020205020403" pitchFamily="18" charset="0"/>
              </a:rPr>
              <a:t> </a:t>
            </a:r>
            <a:r>
              <a:rPr lang="fr-FR" sz="1800" dirty="0" err="1">
                <a:latin typeface="Rockwell" panose="02060603020205020403" pitchFamily="18" charset="0"/>
              </a:rPr>
              <a:t>mfilename</a:t>
            </a:r>
            <a:r>
              <a:rPr lang="fr-FR" sz="1800" dirty="0">
                <a:latin typeface="Rockwell" panose="02060603020205020403" pitchFamily="18" charset="0"/>
              </a:rPr>
              <a:t> </a:t>
            </a:r>
            <a:r>
              <a:rPr lang="fr-FR" sz="1800" dirty="0" err="1">
                <a:latin typeface="Rockwell" panose="02060603020205020403" pitchFamily="18" charset="0"/>
              </a:rPr>
              <a:t>visaprototype.m</a:t>
            </a:r>
            <a:r>
              <a:rPr lang="fr-FR" sz="1800" dirty="0">
                <a:latin typeface="Rockwell" panose="02060603020205020403" pitchFamily="18" charset="0"/>
              </a:rPr>
              <a:t> » 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 création du fichier </a:t>
            </a:r>
            <a:r>
              <a:rPr lang="fr-FR" sz="1800" dirty="0" err="1">
                <a:latin typeface="Rockwell" panose="02060603020205020403" pitchFamily="18" charset="0"/>
              </a:rPr>
              <a:t>visaprototype.m</a:t>
            </a:r>
            <a:endParaRPr lang="fr-FR" sz="1800" dirty="0">
              <a:latin typeface="Rockwell" panose="02060603020205020403" pitchFamily="18" charset="0"/>
            </a:endParaRPr>
          </a:p>
          <a:p>
            <a:pPr marL="877789" lvl="3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800" dirty="0">
                <a:latin typeface="Rockwell" panose="02060603020205020403" pitchFamily="18" charset="0"/>
              </a:rPr>
              <a:t>« </a:t>
            </a:r>
            <a:r>
              <a:rPr lang="fr-FR" sz="1800" dirty="0" err="1">
                <a:latin typeface="Rockwell" panose="02060603020205020403" pitchFamily="18" charset="0"/>
              </a:rPr>
              <a:t>loadlibrary</a:t>
            </a:r>
            <a:r>
              <a:rPr lang="fr-FR" sz="1800" dirty="0">
                <a:latin typeface="Rockwell" panose="02060603020205020403" pitchFamily="18" charset="0"/>
              </a:rPr>
              <a:t>('XXXX.dll', @visaprototype) »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  chargement de la dll via le fichier </a:t>
            </a:r>
            <a:r>
              <a:rPr lang="fr-FR" sz="1800" dirty="0" err="1">
                <a:latin typeface="Rockwell" panose="02060603020205020403" pitchFamily="18" charset="0"/>
              </a:rPr>
              <a:t>visaprototype.m</a:t>
            </a:r>
            <a:endParaRPr lang="fr-FR" sz="1800" dirty="0">
              <a:latin typeface="Rockwell" panose="02060603020205020403" pitchFamily="18" charset="0"/>
            </a:endParaRPr>
          </a:p>
          <a:p>
            <a:pPr marL="877789" lvl="3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800" dirty="0">
                <a:latin typeface="Rockwell" panose="02060603020205020403" pitchFamily="18" charset="0"/>
              </a:rPr>
              <a:t>« </a:t>
            </a:r>
            <a:r>
              <a:rPr lang="en-US" sz="1800" dirty="0" err="1">
                <a:latin typeface="Rockwell" panose="02060603020205020403" pitchFamily="18" charset="0"/>
              </a:rPr>
              <a:t>calllib</a:t>
            </a:r>
            <a:r>
              <a:rPr lang="en-US" sz="1800" dirty="0">
                <a:latin typeface="Rockwell" panose="02060603020205020403" pitchFamily="18" charset="0"/>
              </a:rPr>
              <a:t>('</a:t>
            </a:r>
            <a:r>
              <a:rPr lang="fr-FR" sz="1800" dirty="0">
                <a:latin typeface="Rockwell" panose="02060603020205020403" pitchFamily="18" charset="0"/>
              </a:rPr>
              <a:t>XXXX</a:t>
            </a:r>
            <a:r>
              <a:rPr lang="en-US" sz="1800" dirty="0">
                <a:latin typeface="Rockwell" panose="02060603020205020403" pitchFamily="18" charset="0"/>
              </a:rPr>
              <a:t>','</a:t>
            </a:r>
            <a:r>
              <a:rPr lang="en-US" sz="1800" dirty="0" err="1">
                <a:latin typeface="Rockwell" panose="02060603020205020403" pitchFamily="18" charset="0"/>
              </a:rPr>
              <a:t>SomeFunction</a:t>
            </a:r>
            <a:r>
              <a:rPr lang="en-US" sz="1800" dirty="0">
                <a:latin typeface="Rockwell" panose="02060603020205020403" pitchFamily="18" charset="0"/>
              </a:rPr>
              <a:t>', int8('job'))</a:t>
            </a:r>
            <a:r>
              <a:rPr lang="fr-FR" sz="1800" dirty="0">
                <a:latin typeface="Rockwell" panose="02060603020205020403" pitchFamily="18" charset="0"/>
              </a:rPr>
              <a:t> »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  appel de la fonction ‘</a:t>
            </a:r>
            <a:r>
              <a:rPr lang="en-US" sz="1800" dirty="0" err="1">
                <a:latin typeface="Rockwell" panose="02060603020205020403" pitchFamily="18" charset="0"/>
              </a:rPr>
              <a:t>SomeFunction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’</a:t>
            </a:r>
            <a:endParaRPr lang="fr-FR" sz="1800" dirty="0">
              <a:latin typeface="Rockwell" panose="02060603020205020403" pitchFamily="18" charset="0"/>
            </a:endParaRPr>
          </a:p>
          <a:p>
            <a:pPr marL="877789" lvl="3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800" dirty="0">
                <a:latin typeface="Rockwell" panose="02060603020205020403" pitchFamily="18" charset="0"/>
              </a:rPr>
              <a:t>« </a:t>
            </a:r>
            <a:r>
              <a:rPr lang="fr-FR" sz="1800" dirty="0" err="1">
                <a:latin typeface="Rockwell" panose="02060603020205020403" pitchFamily="18" charset="0"/>
              </a:rPr>
              <a:t>calllib</a:t>
            </a:r>
            <a:r>
              <a:rPr lang="fr-FR" sz="1800" dirty="0">
                <a:latin typeface="Rockwell" panose="02060603020205020403" pitchFamily="18" charset="0"/>
              </a:rPr>
              <a:t>('XXXX','SomeFunction2',1, 2) » 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 appel de la fonction ‘SomeFunction2’</a:t>
            </a:r>
            <a:endParaRPr lang="fr-FR" sz="1800" dirty="0">
              <a:latin typeface="Rockwell" panose="02060603020205020403" pitchFamily="18" charset="0"/>
            </a:endParaRPr>
          </a:p>
          <a:p>
            <a:pPr marL="877789" lvl="3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800" dirty="0">
                <a:latin typeface="Rockwell" panose="02060603020205020403" pitchFamily="18" charset="0"/>
              </a:rPr>
              <a:t>« </a:t>
            </a:r>
            <a:r>
              <a:rPr lang="fr-FR" sz="1800" dirty="0" err="1">
                <a:latin typeface="Rockwell" panose="02060603020205020403" pitchFamily="18" charset="0"/>
              </a:rPr>
              <a:t>unloadlibrary</a:t>
            </a:r>
            <a:r>
              <a:rPr lang="fr-FR" sz="1800" dirty="0">
                <a:latin typeface="Rockwell" panose="02060603020205020403" pitchFamily="18" charset="0"/>
              </a:rPr>
              <a:t> XXXX » </a:t>
            </a:r>
            <a:r>
              <a:rPr lang="fr-FR" sz="1800" dirty="0">
                <a:latin typeface="Rockwell" panose="02060603020205020403" pitchFamily="18" charset="0"/>
                <a:sym typeface="Wingdings" panose="05000000000000000000" pitchFamily="2" charset="2"/>
              </a:rPr>
              <a:t> déchargement de la dll une fois tous les appels de fonction terminés</a:t>
            </a:r>
            <a:endParaRPr lang="fr-FR" sz="1800" dirty="0">
              <a:latin typeface="Rockwell" panose="02060603020205020403" pitchFamily="18" charset="0"/>
            </a:endParaRPr>
          </a:p>
          <a:p>
            <a:pPr marL="420589" lvl="2" indent="-228594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fr-FR" sz="20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4846648-CC95-4974-83F2-A07013065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35312"/>
              </p:ext>
            </p:extLst>
          </p:nvPr>
        </p:nvGraphicFramePr>
        <p:xfrm>
          <a:off x="10223501" y="1690759"/>
          <a:ext cx="1219200" cy="105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914400" imgH="792360" progId="Package">
                  <p:embed/>
                </p:oleObj>
              </mc:Choice>
              <mc:Fallback>
                <p:oleObj name="Objet d’environnement du Gestionnaire de liaisons" showAsIcon="1" r:id="rId3" imgW="914400" imgH="792360" progId="Package">
                  <p:embed/>
                  <p:pic>
                    <p:nvPicPr>
                      <p:cNvPr id="8" name="Obje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3501" y="1690759"/>
                        <a:ext cx="1219200" cy="105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outon d'action : Accueil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FCDF3A5-FCCB-A4A9-B34C-4961FBB0AE0C}"/>
              </a:ext>
            </a:extLst>
          </p:cNvPr>
          <p:cNvSpPr/>
          <p:nvPr/>
        </p:nvSpPr>
        <p:spPr>
          <a:xfrm>
            <a:off x="11473524" y="164637"/>
            <a:ext cx="384043" cy="383580"/>
          </a:xfrm>
          <a:prstGeom prst="actionButtonHom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432726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59636_TF11292542_Win32" id="{A1EEBB51-EA05-44E3-A360-9622147EC1A9}" vid="{8DCB0F67-FC31-43A6-96CD-7A00094DAA6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{80BF11CE-BA40-4AE9-B373-B0916F20A01D}tf11292542_win32</Template>
  <TotalTime>24</TotalTime>
  <Words>776</Words>
  <Application>Microsoft Office PowerPoint</Application>
  <PresentationFormat>Grand écran</PresentationFormat>
  <Paragraphs>79</Paragraphs>
  <Slides>10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Franklin Gothic Book</vt:lpstr>
      <vt:lpstr>Rockwell</vt:lpstr>
      <vt:lpstr>Rockwell Extra Bold</vt:lpstr>
      <vt:lpstr>Wingdings</vt:lpstr>
      <vt:lpstr>Thème Office</vt:lpstr>
      <vt:lpstr>Objet d’environnement du Gestionnaire de liaisons</vt:lpstr>
      <vt:lpstr>COMPILER DES LIBRAIRIES .DLL</vt:lpstr>
      <vt:lpstr>SOMMAIRE </vt:lpstr>
      <vt:lpstr>1.1. Etape 1 | Installation &amp; lancement de la plateforme IDE C/C++ CodeBlocks </vt:lpstr>
      <vt:lpstr>1.2. Etape 2 | Mise à jour des settings du logiciel Codeblocks  </vt:lpstr>
      <vt:lpstr>1.3. Etape 3 | Création du projet (1/2) </vt:lpstr>
      <vt:lpstr>1.3. Etape 3 | Création du projet (2/2) </vt:lpstr>
      <vt:lpstr>1.4. Etape 4 | Update des syntaxes pour la création d’une dll</vt:lpstr>
      <vt:lpstr>1.5. Etape 5 | Compilation de la dll</vt:lpstr>
      <vt:lpstr>1.6. Etape 6 | Appel des librairies .dll</vt:lpstr>
      <vt:lpstr>Enjoy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VOYAGE EN VOITURE</dc:title>
  <dc:creator>Alexandre Brosse</dc:creator>
  <cp:lastModifiedBy>Alexandre Brosse</cp:lastModifiedBy>
  <cp:revision>22</cp:revision>
  <dcterms:created xsi:type="dcterms:W3CDTF">2022-05-29T16:34:35Z</dcterms:created>
  <dcterms:modified xsi:type="dcterms:W3CDTF">2022-05-29T19:21:17Z</dcterms:modified>
</cp:coreProperties>
</file>